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3" r:id="rId9"/>
    <p:sldId id="262" r:id="rId10"/>
    <p:sldId id="264" r:id="rId11"/>
    <p:sldId id="265" r:id="rId12"/>
    <p:sldId id="267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5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531C3-E317-410C-9CC2-36F9B8DA700B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7F5E5-622E-4AC8-AEAA-02A7A2751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07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7F5E5-622E-4AC8-AEAA-02A7A27511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294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A555-6361-437E-A1F4-5A75659263F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4B58-21B2-4C3F-8C9A-C5B8DC356E3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A555-6361-437E-A1F4-5A75659263F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4B58-21B2-4C3F-8C9A-C5B8DC356E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A555-6361-437E-A1F4-5A75659263F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8B4B58-21B2-4C3F-8C9A-C5B8DC356E3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A555-6361-437E-A1F4-5A75659263F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4B58-21B2-4C3F-8C9A-C5B8DC356E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A555-6361-437E-A1F4-5A75659263F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4B58-21B2-4C3F-8C9A-C5B8DC356E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A555-6361-437E-A1F4-5A75659263F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4B58-21B2-4C3F-8C9A-C5B8DC356E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A555-6361-437E-A1F4-5A75659263F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4B58-21B2-4C3F-8C9A-C5B8DC356E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A555-6361-437E-A1F4-5A75659263F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4B58-21B2-4C3F-8C9A-C5B8DC356E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A555-6361-437E-A1F4-5A75659263F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4B58-21B2-4C3F-8C9A-C5B8DC356E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A555-6361-437E-A1F4-5A75659263F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4B58-21B2-4C3F-8C9A-C5B8DC356E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1A555-6361-437E-A1F4-5A75659263F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B4B58-21B2-4C3F-8C9A-C5B8DC356E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0C1A555-6361-437E-A1F4-5A75659263F4}" type="datetimeFigureOut">
              <a:rPr lang="en-US" smtClean="0"/>
              <a:t>3/28/2018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98B4B58-21B2-4C3F-8C9A-C5B8DC356E3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athpenaltyinfo.org/states-and-without-death-penalty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ye2oX-b39E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iC1Ha3HO7gc&amp;playnext=1&amp;list=PL09E93DA0C7FCFB9B&amp;feature=results_video" TargetMode="External"/><Relationship Id="rId2" Type="http://schemas.openxmlformats.org/officeDocument/2006/relationships/hyperlink" Target="http://deathpenaltyinfo.org/crimes-punishable-death-penalty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1htDY230jx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athpenaltyinfo.org/documents/FactSheet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athpenaltyinfo.org/deterrence-states-without-death-penalty-have-had-consistently-lower-murder-rat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athpenaltyinfo.org/costs-death-penalty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Death Penalty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2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Furman v. Georgia (1972): Supreme Court ruled that capital punishment was unconstitutional because </a:t>
            </a:r>
            <a:r>
              <a:rPr lang="en-US" dirty="0"/>
              <a:t>it constituted "cruel and unusual punishment</a:t>
            </a:r>
            <a:r>
              <a:rPr lang="en-US" dirty="0" smtClean="0"/>
              <a:t>.“</a:t>
            </a:r>
          </a:p>
          <a:p>
            <a:r>
              <a:rPr lang="en-US" dirty="0" smtClean="0"/>
              <a:t>Court alleged that death penalty was being applied arbitrarily and in a discriminatory way</a:t>
            </a:r>
          </a:p>
          <a:p>
            <a:r>
              <a:rPr lang="en-US" dirty="0" smtClean="0"/>
              <a:t>Changes were made to state laws to conform with Court’s ruling.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77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Changes included:</a:t>
            </a:r>
          </a:p>
          <a:p>
            <a:r>
              <a:rPr lang="en-US" dirty="0"/>
              <a:t>making only certain crimes eligible for capital punishment</a:t>
            </a:r>
          </a:p>
          <a:p>
            <a:r>
              <a:rPr lang="en-US" dirty="0"/>
              <a:t>Separating out the </a:t>
            </a:r>
            <a:r>
              <a:rPr lang="en-US" dirty="0" smtClean="0"/>
              <a:t>disposition phase from the verdict phase </a:t>
            </a:r>
          </a:p>
          <a:p>
            <a:r>
              <a:rPr lang="en-US" dirty="0" smtClean="0"/>
              <a:t>In disposition phase, jury hears </a:t>
            </a:r>
            <a:r>
              <a:rPr lang="en-US" dirty="0"/>
              <a:t>testimony that include </a:t>
            </a:r>
            <a:r>
              <a:rPr lang="en-US" i="1" dirty="0"/>
              <a:t>aggravating factors</a:t>
            </a:r>
            <a:r>
              <a:rPr lang="en-US" dirty="0"/>
              <a:t> or </a:t>
            </a:r>
            <a:r>
              <a:rPr lang="en-US" i="1" dirty="0"/>
              <a:t>mitigating factors</a:t>
            </a:r>
            <a:r>
              <a:rPr lang="en-US" dirty="0"/>
              <a:t> arguing for or against capital punishment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43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(</a:t>
            </a:r>
            <a:r>
              <a:rPr lang="en-US" dirty="0" err="1" smtClean="0"/>
              <a:t>contd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709160"/>
          </a:xfrm>
        </p:spPr>
        <p:txBody>
          <a:bodyPr/>
          <a:lstStyle/>
          <a:p>
            <a:r>
              <a:rPr lang="en-US" i="1" dirty="0"/>
              <a:t>Gregg v. Georgia</a:t>
            </a:r>
            <a:r>
              <a:rPr lang="en-US" dirty="0"/>
              <a:t> (1976) resulted </a:t>
            </a:r>
            <a:r>
              <a:rPr lang="en-US" dirty="0" smtClean="0"/>
              <a:t>in </a:t>
            </a:r>
            <a:r>
              <a:rPr lang="en-US" dirty="0"/>
              <a:t>reinstitution of </a:t>
            </a:r>
            <a:r>
              <a:rPr lang="en-US" dirty="0" smtClean="0"/>
              <a:t>death </a:t>
            </a:r>
            <a:r>
              <a:rPr lang="en-US" dirty="0"/>
              <a:t>penalty</a:t>
            </a:r>
            <a:r>
              <a:rPr lang="en-US" dirty="0" smtClean="0"/>
              <a:t>.</a:t>
            </a:r>
          </a:p>
          <a:p>
            <a:r>
              <a:rPr lang="en-US" i="1" dirty="0"/>
              <a:t>Atkins v. Virginia</a:t>
            </a:r>
            <a:r>
              <a:rPr lang="en-US" dirty="0"/>
              <a:t> (2002) </a:t>
            </a:r>
            <a:r>
              <a:rPr lang="en-US" dirty="0" smtClean="0"/>
              <a:t>prohibited </a:t>
            </a:r>
            <a:r>
              <a:rPr lang="en-US" dirty="0"/>
              <a:t>executions of </a:t>
            </a:r>
            <a:r>
              <a:rPr lang="en-US" dirty="0" smtClean="0"/>
              <a:t>intellectually disabled individuals</a:t>
            </a:r>
          </a:p>
          <a:p>
            <a:r>
              <a:rPr lang="en-US" i="1" dirty="0"/>
              <a:t>Ring v. Arizona</a:t>
            </a:r>
            <a:r>
              <a:rPr lang="en-US" dirty="0"/>
              <a:t> (2002) </a:t>
            </a:r>
            <a:r>
              <a:rPr lang="en-US" dirty="0" smtClean="0"/>
              <a:t>ruled </a:t>
            </a:r>
            <a:r>
              <a:rPr lang="en-US" dirty="0"/>
              <a:t>that only a jury may make the decision re: the death penalty</a:t>
            </a:r>
            <a:r>
              <a:rPr lang="en-US" dirty="0" smtClean="0"/>
              <a:t>.</a:t>
            </a:r>
          </a:p>
          <a:p>
            <a:r>
              <a:rPr lang="en-US" i="1" dirty="0"/>
              <a:t>Roper v. Simmons</a:t>
            </a:r>
            <a:r>
              <a:rPr lang="en-US" dirty="0"/>
              <a:t> (2005): Supreme Court abolished </a:t>
            </a:r>
            <a:r>
              <a:rPr lang="en-US" dirty="0" smtClean="0"/>
              <a:t>death </a:t>
            </a:r>
            <a:r>
              <a:rPr lang="en-US" dirty="0"/>
              <a:t>penalty for all juvenile </a:t>
            </a:r>
            <a:r>
              <a:rPr lang="en-US" dirty="0" smtClean="0"/>
              <a:t>offenders</a:t>
            </a:r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www.deathpenaltyinfo.org/states-and-without-death-penalty</a:t>
            </a:r>
            <a:endParaRPr lang="en-US" dirty="0" smtClean="0"/>
          </a:p>
          <a:p>
            <a:pPr marL="13716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87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213" y="304800"/>
            <a:ext cx="8229600" cy="1143000"/>
          </a:xfrm>
        </p:spPr>
        <p:txBody>
          <a:bodyPr/>
          <a:lstStyle/>
          <a:p>
            <a:r>
              <a:rPr lang="en-US" dirty="0" smtClean="0"/>
              <a:t>Overview by John Oliver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www.youtube.com/watch?v=Kye2oX-b39E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493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and 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state with the death penalty is able to set its own method, if approved by the Supreme Court as constitutional:</a:t>
            </a:r>
          </a:p>
          <a:p>
            <a:r>
              <a:rPr lang="en-US" u="sng" dirty="0">
                <a:hlinkClick r:id="rId2"/>
              </a:rPr>
              <a:t>http://deathpenaltyinfo.org/crimes-punishable-death-penalty</a:t>
            </a:r>
            <a:endParaRPr lang="en-US" dirty="0"/>
          </a:p>
          <a:p>
            <a:r>
              <a:rPr lang="en-US" dirty="0" smtClean="0"/>
              <a:t>Methods video</a:t>
            </a:r>
          </a:p>
          <a:p>
            <a:r>
              <a:rPr lang="en-US" u="sng" dirty="0">
                <a:hlinkClick r:id="rId3"/>
              </a:rPr>
              <a:t>http://www.youtube.com/watch?v=iC1Ha3HO7gc&amp;playnext=1&amp;list=PL09E93DA0C7FCFB9B&amp;feature=results_video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14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Cruel and Unusual </a:t>
            </a:r>
            <a:r>
              <a:rPr lang="en-US" dirty="0" smtClean="0">
                <a:effectLst/>
              </a:rPr>
              <a:t>Punishment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three "tests" used to determine whether punishment is considered "cruel and unusual":</a:t>
            </a:r>
          </a:p>
          <a:p>
            <a:pPr lvl="0"/>
            <a:r>
              <a:rPr lang="en-US" dirty="0"/>
              <a:t>Does the punishment shock the general population?</a:t>
            </a:r>
          </a:p>
          <a:p>
            <a:pPr lvl="0"/>
            <a:r>
              <a:rPr lang="en-US" dirty="0"/>
              <a:t>Is the punishment unnecessarily cruel or severe?</a:t>
            </a:r>
          </a:p>
          <a:p>
            <a:pPr lvl="0"/>
            <a:r>
              <a:rPr lang="en-US" dirty="0"/>
              <a:t>Does the punishment go beyond legitimate penal aims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72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following are considered cruel and unusual punishment:</a:t>
            </a:r>
          </a:p>
          <a:p>
            <a:r>
              <a:rPr lang="en-US" dirty="0"/>
              <a:t>lack of protection against physical and sexual assaults</a:t>
            </a:r>
          </a:p>
          <a:p>
            <a:r>
              <a:rPr lang="en-US" dirty="0" smtClean="0"/>
              <a:t>insufficient </a:t>
            </a:r>
            <a:r>
              <a:rPr lang="en-US" dirty="0"/>
              <a:t>medical treatment</a:t>
            </a:r>
          </a:p>
          <a:p>
            <a:r>
              <a:rPr lang="en-US" dirty="0" smtClean="0"/>
              <a:t>rat-infested </a:t>
            </a:r>
            <a:r>
              <a:rPr lang="en-US" dirty="0"/>
              <a:t>cells</a:t>
            </a:r>
          </a:p>
          <a:p>
            <a:r>
              <a:rPr lang="en-US" dirty="0" smtClean="0"/>
              <a:t>excessive </a:t>
            </a:r>
            <a:r>
              <a:rPr lang="en-US" dirty="0"/>
              <a:t>force or abuse by guards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1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Video: Execution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hlinkClick r:id="rId2"/>
              </a:rPr>
              <a:t>http://</a:t>
            </a:r>
            <a:r>
              <a:rPr lang="en-US" u="sng" dirty="0" smtClean="0">
                <a:hlinkClick r:id="rId2"/>
              </a:rPr>
              <a:t>www.youtube.com/watch?v=1htDY230jx4</a:t>
            </a:r>
            <a:endParaRPr lang="en-US" u="sng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57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Racial Disparities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hlinkClick r:id="rId2"/>
              </a:rPr>
              <a:t>http://www.deathpenaltyinfo.org/documents/FactSheet.pdf</a:t>
            </a:r>
            <a:endParaRPr lang="en-US" dirty="0"/>
          </a:p>
          <a:p>
            <a:r>
              <a:rPr lang="en-US" dirty="0" smtClean="0"/>
              <a:t>Study in text: even </a:t>
            </a:r>
            <a:r>
              <a:rPr lang="en-US" dirty="0"/>
              <a:t>with all other variables controlled for, murderers of whites were 4.3 times more likely to get death penalty than murderers of </a:t>
            </a:r>
            <a:r>
              <a:rPr lang="en-US" dirty="0" smtClean="0"/>
              <a:t>blacks</a:t>
            </a:r>
          </a:p>
          <a:p>
            <a:r>
              <a:rPr lang="en-US" i="1" dirty="0" err="1"/>
              <a:t>McCleskey</a:t>
            </a:r>
            <a:r>
              <a:rPr lang="en-US" i="1" dirty="0"/>
              <a:t> v. Kemp</a:t>
            </a:r>
            <a:r>
              <a:rPr lang="en-US" dirty="0"/>
              <a:t> (</a:t>
            </a:r>
            <a:r>
              <a:rPr lang="en-US" dirty="0" smtClean="0"/>
              <a:t>1987): </a:t>
            </a:r>
            <a:r>
              <a:rPr lang="en-US" dirty="0"/>
              <a:t>Supreme Court ruled that racial differences of murder victims </a:t>
            </a:r>
            <a:r>
              <a:rPr lang="en-US" dirty="0" smtClean="0"/>
              <a:t>do </a:t>
            </a:r>
            <a:r>
              <a:rPr lang="en-US" dirty="0"/>
              <a:t>not make the death penalty unconstitutional.</a:t>
            </a:r>
          </a:p>
        </p:txBody>
      </p:sp>
    </p:spTree>
    <p:extLst>
      <p:ext uri="{BB962C8B-B14F-4D97-AF65-F5344CB8AC3E}">
        <p14:creationId xmlns:p14="http://schemas.microsoft.com/office/powerpoint/2010/main" val="299884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Deterrence and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709160"/>
          </a:xfrm>
        </p:spPr>
        <p:txBody>
          <a:bodyPr/>
          <a:lstStyle/>
          <a:p>
            <a:r>
              <a:rPr lang="en-US" dirty="0"/>
              <a:t>One argument for death penalty is that it will deter people from engaging in violent crime</a:t>
            </a:r>
          </a:p>
          <a:p>
            <a:r>
              <a:rPr lang="en-US" u="sng" dirty="0" smtClean="0">
                <a:hlinkClick r:id="rId3"/>
              </a:rPr>
              <a:t>http</a:t>
            </a:r>
            <a:r>
              <a:rPr lang="en-US" u="sng" dirty="0">
                <a:hlinkClick r:id="rId3"/>
              </a:rPr>
              <a:t>://www.deathpenaltyinfo.org/deterrence-states-without-death-penalty-have-had-consistently-lower-murder-rates</a:t>
            </a:r>
            <a:endParaRPr lang="en-US" dirty="0"/>
          </a:p>
          <a:p>
            <a:r>
              <a:rPr lang="en-US" dirty="0" smtClean="0"/>
              <a:t>Most </a:t>
            </a:r>
            <a:r>
              <a:rPr lang="en-US" dirty="0"/>
              <a:t>homicides are not premeditated, and so the consequences are not considered </a:t>
            </a:r>
            <a:r>
              <a:rPr lang="en-US" dirty="0" smtClean="0"/>
              <a:t>by offender</a:t>
            </a:r>
          </a:p>
          <a:p>
            <a:r>
              <a:rPr lang="en-US" dirty="0" smtClean="0"/>
              <a:t>Brutalization effect: executions may desensitize people to violence and actually increase the violent crime rate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16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Pros and 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Death Penalty seems to serve the sentencing goal of retribution</a:t>
            </a:r>
          </a:p>
          <a:p>
            <a:r>
              <a:rPr lang="en-US" dirty="0" smtClean="0"/>
              <a:t>Cost of DP is prohibitive: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www.deathpenaltyinfo.org/costs-death-penalty</a:t>
            </a:r>
            <a:endParaRPr lang="en-US" dirty="0" smtClean="0"/>
          </a:p>
          <a:p>
            <a:r>
              <a:rPr lang="en-US" dirty="0" smtClean="0"/>
              <a:t>Reducing the number of appeals would bring down cost but increase possibility of errors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2857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Estimated 25-100 </a:t>
            </a:r>
            <a:r>
              <a:rPr lang="en-US" dirty="0"/>
              <a:t>people have been executed since 1900 who were in fact </a:t>
            </a:r>
            <a:r>
              <a:rPr lang="en-US" dirty="0" smtClean="0"/>
              <a:t>innocent</a:t>
            </a:r>
          </a:p>
          <a:p>
            <a:r>
              <a:rPr lang="en-US" dirty="0" smtClean="0"/>
              <a:t>More than 140 inmates have been released from death row following DNA testing or other evidence exonerating them</a:t>
            </a:r>
          </a:p>
          <a:p>
            <a:r>
              <a:rPr lang="en-US" dirty="0" smtClean="0"/>
              <a:t>While we can set someone free from prison if we later discover their innocence, we can do nothing if we have put the person to death.</a:t>
            </a:r>
          </a:p>
        </p:txBody>
      </p:sp>
    </p:spTree>
    <p:extLst>
      <p:ext uri="{BB962C8B-B14F-4D97-AF65-F5344CB8AC3E}">
        <p14:creationId xmlns:p14="http://schemas.microsoft.com/office/powerpoint/2010/main" val="21544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421</TotalTime>
  <Words>502</Words>
  <Application>Microsoft Office PowerPoint</Application>
  <PresentationFormat>On-screen Show (4:3)</PresentationFormat>
  <Paragraphs>56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Death Penalty</vt:lpstr>
      <vt:lpstr>History</vt:lpstr>
      <vt:lpstr>History (contd)</vt:lpstr>
      <vt:lpstr>History (contd)</vt:lpstr>
      <vt:lpstr>Overview by John Oliver</vt:lpstr>
      <vt:lpstr>Data and video</vt:lpstr>
      <vt:lpstr>Cruel and Unusual Punishment</vt:lpstr>
      <vt:lpstr>Examples </vt:lpstr>
      <vt:lpstr>Video: Execution Day</vt:lpstr>
      <vt:lpstr>Racial Disparities</vt:lpstr>
      <vt:lpstr>Deterrence and Data</vt:lpstr>
      <vt:lpstr>Other Pros and Cons</vt:lpstr>
      <vt:lpstr>Errors</vt:lpstr>
    </vt:vector>
  </TitlesOfParts>
  <Company>Valdosta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T Wasieleski</dc:creator>
  <cp:lastModifiedBy>David T Wasieleski</cp:lastModifiedBy>
  <cp:revision>20</cp:revision>
  <dcterms:created xsi:type="dcterms:W3CDTF">2013-03-25T16:55:18Z</dcterms:created>
  <dcterms:modified xsi:type="dcterms:W3CDTF">2018-03-28T15:53:43Z</dcterms:modified>
</cp:coreProperties>
</file>